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3"/>
    <p:sldId id="259" r:id="rId4"/>
    <p:sldId id="257" r:id="rId5"/>
    <p:sldId id="258" r:id="rId6"/>
    <p:sldId id="271" r:id="rId7"/>
    <p:sldId id="260" r:id="rId8"/>
    <p:sldId id="261" r:id="rId9"/>
    <p:sldId id="262" r:id="rId10"/>
    <p:sldId id="268" r:id="rId12"/>
    <p:sldId id="263" r:id="rId13"/>
    <p:sldId id="264" r:id="rId14"/>
    <p:sldId id="265" r:id="rId15"/>
    <p:sldId id="266" r:id="rId16"/>
    <p:sldId id="267" r:id="rId17"/>
    <p:sldId id="269"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HISHEK KUMAR" initials="A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3DF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commentAuthors" Target="commentAuthors.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72797E-9B91-4159-AF70-978D5B963792}"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8BFE20-F911-4558-A8C7-850C5EE546BA}"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18BFE20-F911-4558-A8C7-850C5EE546BA}"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FE560216-C764-417E-8A2B-F783953BAC71}" type="slidenum">
              <a:rPr lang="en-IN" smtClean="0"/>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62442D2-A54A-4089-B086-ADEE5DE567C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262442D2-A54A-4089-B086-ADEE5DE567C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560216-C764-417E-8A2B-F783953BAC71}" type="slidenum">
              <a:rPr lang="en-IN" smtClean="0"/>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262442D2-A54A-4089-B086-ADEE5DE567C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0"/>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0"/>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262442D2-A54A-4089-B086-ADEE5DE567CC}"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E560216-C764-417E-8A2B-F783953BAC71}" type="slidenum">
              <a:rPr lang="en-IN" smtClean="0"/>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2442D2-A54A-4089-B086-ADEE5DE567C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E560216-C764-417E-8A2B-F783953BAC71}" type="slidenum">
              <a:rPr lang="en-IN" smtClean="0"/>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2442D2-A54A-4089-B086-ADEE5DE567CC}"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62442D2-A54A-4089-B086-ADEE5DE567C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560216-C764-417E-8A2B-F783953BAC71}" type="slidenum">
              <a:rPr lang="en-IN" smtClean="0"/>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262442D2-A54A-4089-B086-ADEE5DE567C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560216-C764-417E-8A2B-F783953BAC71}"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image" Target="../media/image4.png"/><Relationship Id="rId18" Type="http://schemas.openxmlformats.org/officeDocument/2006/relationships/image" Target="../media/image3.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19">
              <a:extLst>
                <a:ext uri="{28A0092B-C50C-407E-A947-70E740481C1C}">
                  <a14:useLocalDpi xmlns:a14="http://schemas.microsoft.com/office/drawing/2010/main" val="0"/>
                </a:ext>
              </a:extLst>
            </a:blip>
            <a:srcRect/>
            <a:stretch>
              <a:fill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19">
              <a:extLst>
                <a:ext uri="{28A0092B-C50C-407E-A947-70E740481C1C}">
                  <a14:useLocalDpi xmlns:a14="http://schemas.microsoft.com/office/drawing/2010/main" val="0"/>
                </a:ext>
              </a:extLst>
            </a:blip>
            <a:srcRect/>
            <a:stretch>
              <a:fill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62442D2-A54A-4089-B086-ADEE5DE567CC}" type="datetimeFigureOut">
              <a:rPr lang="en-IN" smtClean="0"/>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E560216-C764-417E-8A2B-F783953BAC71}"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7.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hyperlink" Target="https://techsii.github.io/index.html" TargetMode="External"/><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7.png"/><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7.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6659" y="443753"/>
            <a:ext cx="11638682" cy="5970494"/>
          </a:xfrm>
          <a:prstGeom prst="rect">
            <a:avLst/>
          </a:prstGeom>
        </p:spPr>
      </p:pic>
      <p:sp>
        <p:nvSpPr>
          <p:cNvPr id="2" name="Title 1"/>
          <p:cNvSpPr>
            <a:spLocks noGrp="1"/>
          </p:cNvSpPr>
          <p:nvPr>
            <p:ph type="ctrTitle"/>
          </p:nvPr>
        </p:nvSpPr>
        <p:spPr>
          <a:xfrm>
            <a:off x="1348473" y="627658"/>
            <a:ext cx="8889220" cy="1165924"/>
          </a:xfrm>
        </p:spPr>
        <p:txBody>
          <a:bodyPr>
            <a:normAutofit/>
          </a:bodyPr>
          <a:lstStyle/>
          <a:p>
            <a:pPr algn="ctr"/>
            <a:r>
              <a:rPr lang="en-IN" sz="3200" b="1" dirty="0"/>
              <a:t>SWAMI VIVEKANANDA INSTITUTE OF MODERN STUDIES</a:t>
            </a:r>
            <a:endParaRPr lang="en-IN" sz="3200" b="1" dirty="0"/>
          </a:p>
        </p:txBody>
      </p:sp>
      <p:sp>
        <p:nvSpPr>
          <p:cNvPr id="3" name="Subtitle 2"/>
          <p:cNvSpPr>
            <a:spLocks noGrp="1"/>
          </p:cNvSpPr>
          <p:nvPr>
            <p:ph type="subTitle" idx="1"/>
          </p:nvPr>
        </p:nvSpPr>
        <p:spPr>
          <a:xfrm>
            <a:off x="1929295" y="1977487"/>
            <a:ext cx="7727577" cy="4034118"/>
          </a:xfrm>
        </p:spPr>
        <p:txBody>
          <a:bodyPr>
            <a:normAutofit fontScale="85000" lnSpcReduction="20000"/>
          </a:bodyPr>
          <a:lstStyle/>
          <a:p>
            <a:pPr algn="l"/>
            <a:endParaRPr lang="en-IN" dirty="0"/>
          </a:p>
          <a:p>
            <a:pPr algn="l"/>
            <a:r>
              <a:rPr lang="en-IN" dirty="0"/>
              <a:t>			</a:t>
            </a:r>
            <a:r>
              <a:rPr lang="en-IN" b="1" dirty="0"/>
              <a:t>Project Name </a:t>
            </a:r>
            <a:r>
              <a:rPr lang="en-IN" dirty="0"/>
              <a:t>– </a:t>
            </a:r>
            <a:r>
              <a:rPr lang="en-IN" dirty="0">
                <a:solidFill>
                  <a:schemeClr val="tx1"/>
                </a:solidFill>
              </a:rPr>
              <a:t>Online Complaint </a:t>
            </a:r>
            <a:r>
              <a:rPr lang="en-IN" dirty="0"/>
              <a:t>P</a:t>
            </a:r>
            <a:r>
              <a:rPr lang="en-IN" dirty="0">
                <a:solidFill>
                  <a:schemeClr val="tx1"/>
                </a:solidFill>
              </a:rPr>
              <a:t>ortal</a:t>
            </a:r>
            <a:endParaRPr lang="en-IN" dirty="0">
              <a:solidFill>
                <a:schemeClr val="tx1"/>
              </a:solidFill>
            </a:endParaRPr>
          </a:p>
          <a:p>
            <a:pPr algn="l"/>
            <a:r>
              <a:rPr lang="en-IN" dirty="0"/>
              <a:t>					</a:t>
            </a:r>
            <a:r>
              <a:rPr lang="en-IN" b="1" dirty="0"/>
              <a:t>Course</a:t>
            </a:r>
            <a:r>
              <a:rPr lang="en-IN" dirty="0"/>
              <a:t> – BCA (5</a:t>
            </a:r>
            <a:r>
              <a:rPr lang="en-IN" baseline="30000" dirty="0"/>
              <a:t>th</a:t>
            </a:r>
            <a:r>
              <a:rPr lang="en-IN" dirty="0"/>
              <a:t> Sem.)</a:t>
            </a:r>
            <a:endParaRPr lang="en-IN" dirty="0"/>
          </a:p>
          <a:p>
            <a:pPr algn="l"/>
            <a:r>
              <a:rPr lang="en-IN" dirty="0"/>
              <a:t>						</a:t>
            </a:r>
            <a:r>
              <a:rPr lang="en-IN" b="1" dirty="0"/>
              <a:t>Year </a:t>
            </a:r>
            <a:r>
              <a:rPr lang="en-IN" dirty="0"/>
              <a:t>– 3</a:t>
            </a:r>
            <a:r>
              <a:rPr lang="en-IN" baseline="30000" dirty="0"/>
              <a:t>rd</a:t>
            </a:r>
            <a:r>
              <a:rPr lang="en-IN" dirty="0"/>
              <a:t> year</a:t>
            </a:r>
            <a:endParaRPr lang="en-IN" dirty="0"/>
          </a:p>
          <a:p>
            <a:pPr algn="l"/>
            <a:r>
              <a:rPr lang="en-IN" dirty="0"/>
              <a:t>				</a:t>
            </a:r>
            <a:r>
              <a:rPr lang="en-IN" sz="2600" b="1" dirty="0">
                <a:latin typeface="Calibri" panose="020F0502020204030204" pitchFamily="34" charset="0"/>
                <a:ea typeface="Calibri" panose="020F0502020204030204" pitchFamily="34" charset="0"/>
                <a:cs typeface="Calibri" panose="020F0502020204030204" pitchFamily="34" charset="0"/>
              </a:rPr>
              <a:t>	</a:t>
            </a:r>
            <a:r>
              <a:rPr lang="en-IN" sz="2600" b="1" dirty="0">
                <a:ea typeface="Calibri" panose="020F0502020204030204" pitchFamily="34" charset="0"/>
                <a:cs typeface="Calibri" panose="020F0502020204030204" pitchFamily="34" charset="0"/>
              </a:rPr>
              <a:t> – Group Members – </a:t>
            </a:r>
            <a:endParaRPr lang="en-IN" sz="2600" b="1" dirty="0">
              <a:ea typeface="Calibri" panose="020F0502020204030204" pitchFamily="34" charset="0"/>
              <a:cs typeface="Calibri" panose="020F0502020204030204" pitchFamily="34" charset="0"/>
            </a:endParaRPr>
          </a:p>
          <a:p>
            <a:pPr algn="l"/>
            <a:endParaRPr lang="en-IN" sz="2600" b="1" dirty="0">
              <a:latin typeface="Calibri" panose="020F0502020204030204" pitchFamily="34" charset="0"/>
              <a:ea typeface="Calibri" panose="020F0502020204030204" pitchFamily="34" charset="0"/>
              <a:cs typeface="Calibri" panose="020F0502020204030204" pitchFamily="34" charset="0"/>
            </a:endParaRPr>
          </a:p>
          <a:p>
            <a:pPr algn="l"/>
            <a:r>
              <a:rPr lang="en-IN" dirty="0"/>
              <a:t>				1. Indraneel Bhattacharjee (3510121001)</a:t>
            </a:r>
            <a:endParaRPr lang="en-IN" dirty="0"/>
          </a:p>
          <a:p>
            <a:pPr algn="l"/>
            <a:r>
              <a:rPr lang="en-IN" dirty="0"/>
              <a:t>				2. Abhishek Kumar (35101221037)</a:t>
            </a:r>
            <a:endParaRPr lang="en-IN" dirty="0"/>
          </a:p>
          <a:p>
            <a:pPr algn="l"/>
            <a:r>
              <a:rPr lang="en-IN" dirty="0"/>
              <a:t>				3. Deepak Kumar Ram (35101221049)</a:t>
            </a:r>
            <a:endParaRPr lang="en-IN" dirty="0"/>
          </a:p>
          <a:p>
            <a:pPr algn="l"/>
            <a:r>
              <a:rPr lang="en-IN" dirty="0"/>
              <a:t>				4. Suman Adhikary (35101221042)</a:t>
            </a:r>
            <a:endParaRPr lang="en-IN" dirty="0"/>
          </a:p>
          <a:p>
            <a:pPr algn="l"/>
            <a:r>
              <a:rPr lang="en-IN" dirty="0"/>
              <a:t>				5. Rabi Sahoo (35101221036)</a:t>
            </a:r>
            <a:endParaRPr lang="en-IN" dirty="0"/>
          </a:p>
          <a:p>
            <a:pPr algn="l"/>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75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750"/>
                                  </p:stCondLst>
                                  <p:childTnLst>
                                    <p:set>
                                      <p:cBhvr>
                                        <p:cTn id="12" dur="1" fill="hold">
                                          <p:stCondLst>
                                            <p:cond delay="0"/>
                                          </p:stCondLst>
                                        </p:cTn>
                                        <p:tgtEl>
                                          <p:spTgt spid="3">
                                            <p:txEl>
                                              <p:pRg st="6" end="6"/>
                                            </p:txEl>
                                          </p:spTgt>
                                        </p:tgtEl>
                                        <p:attrNameLst>
                                          <p:attrName>style.visibility</p:attrName>
                                        </p:attrNameLst>
                                      </p:cBhvr>
                                      <p:to>
                                        <p:strVal val="visible"/>
                                      </p:to>
                                    </p:set>
                                    <p:anim calcmode="lin" valueType="num">
                                      <p:cBhvr additive="base">
                                        <p:cTn id="1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750"/>
                                  </p:stCondLst>
                                  <p:childTnLst>
                                    <p:set>
                                      <p:cBhvr>
                                        <p:cTn id="18" dur="1" fill="hold">
                                          <p:stCondLst>
                                            <p:cond delay="0"/>
                                          </p:stCondLst>
                                        </p:cTn>
                                        <p:tgtEl>
                                          <p:spTgt spid="3">
                                            <p:txEl>
                                              <p:pRg st="7" end="7"/>
                                            </p:txEl>
                                          </p:spTgt>
                                        </p:tgtEl>
                                        <p:attrNameLst>
                                          <p:attrName>style.visibility</p:attrName>
                                        </p:attrNameLst>
                                      </p:cBhvr>
                                      <p:to>
                                        <p:strVal val="visible"/>
                                      </p:to>
                                    </p:set>
                                    <p:anim calcmode="lin" valueType="num">
                                      <p:cBhvr additive="base">
                                        <p:cTn id="1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750"/>
                                  </p:stCondLst>
                                  <p:childTnLst>
                                    <p:set>
                                      <p:cBhvr>
                                        <p:cTn id="24" dur="1" fill="hold">
                                          <p:stCondLst>
                                            <p:cond delay="0"/>
                                          </p:stCondLst>
                                        </p:cTn>
                                        <p:tgtEl>
                                          <p:spTgt spid="3">
                                            <p:txEl>
                                              <p:pRg st="8" end="8"/>
                                            </p:txEl>
                                          </p:spTgt>
                                        </p:tgtEl>
                                        <p:attrNameLst>
                                          <p:attrName>style.visibility</p:attrName>
                                        </p:attrNameLst>
                                      </p:cBhvr>
                                      <p:to>
                                        <p:strVal val="visible"/>
                                      </p:to>
                                    </p:set>
                                    <p:anim calcmode="lin" valueType="num">
                                      <p:cBhvr additive="base">
                                        <p:cTn id="2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75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75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3" name="Content Placeholder 2"/>
          <p:cNvSpPr>
            <a:spLocks noGrp="1"/>
          </p:cNvSpPr>
          <p:nvPr>
            <p:ph idx="1"/>
          </p:nvPr>
        </p:nvSpPr>
        <p:spPr>
          <a:xfrm>
            <a:off x="1586752" y="932329"/>
            <a:ext cx="7687249" cy="5450542"/>
          </a:xfrm>
        </p:spPr>
        <p:txBody>
          <a:bodyPr>
            <a:normAutofit/>
          </a:bodyPr>
          <a:lstStyle/>
          <a:p>
            <a:pPr marL="0" indent="0">
              <a:buNone/>
            </a:pPr>
            <a:r>
              <a:rPr lang="en-US" sz="1800" dirty="0"/>
              <a:t>				</a:t>
            </a:r>
            <a:r>
              <a:rPr lang="en-US" sz="2800" b="1" dirty="0"/>
              <a:t>BACKEND DEVELOPMENT</a:t>
            </a:r>
            <a:endParaRPr lang="en-US" sz="2800" b="1" dirty="0"/>
          </a:p>
          <a:p>
            <a:pPr marL="0" indent="0">
              <a:buNone/>
            </a:pPr>
            <a:endParaRPr lang="en-US" sz="1800" u="sng" dirty="0"/>
          </a:p>
          <a:p>
            <a:endParaRPr lang="en-US" sz="1400" dirty="0"/>
          </a:p>
          <a:p>
            <a:r>
              <a:rPr lang="en-US" sz="1400" dirty="0"/>
              <a:t>For sending auto generated mail for registration success , we have used </a:t>
            </a:r>
            <a:endParaRPr lang="en-US" sz="1400" dirty="0"/>
          </a:p>
          <a:p>
            <a:pPr marL="0" indent="0">
              <a:buNone/>
            </a:pPr>
            <a:r>
              <a:rPr lang="en-US" sz="1400" dirty="0"/>
              <a:t>     SMTP server.</a:t>
            </a:r>
            <a:endParaRPr lang="en-US" sz="1400" dirty="0"/>
          </a:p>
          <a:p>
            <a:endParaRPr lang="en-US" sz="1400" dirty="0"/>
          </a:p>
          <a:p>
            <a:r>
              <a:rPr lang="en-US" sz="1400" dirty="0"/>
              <a:t>SMTP, or Simple Mail Transfer Protocol, is a protocol used for the transmission of electronic mail (email) over the internet.</a:t>
            </a:r>
            <a:endParaRPr lang="en-US" sz="1400" dirty="0"/>
          </a:p>
          <a:p>
            <a:endParaRPr lang="en-US" sz="1400" dirty="0"/>
          </a:p>
          <a:p>
            <a:r>
              <a:rPr lang="en-US" sz="1400" dirty="0"/>
              <a:t> As a computer science student preparing for a software developer job, understanding SMTP can be crucial, especially if you are dealing with email systems or developing applications that involve email communication.</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3" name="Content Placeholder 2"/>
          <p:cNvSpPr>
            <a:spLocks noGrp="1"/>
          </p:cNvSpPr>
          <p:nvPr>
            <p:ph idx="4294967295"/>
          </p:nvPr>
        </p:nvSpPr>
        <p:spPr>
          <a:xfrm>
            <a:off x="1169893" y="896472"/>
            <a:ext cx="9852212" cy="5513294"/>
          </a:xfrm>
        </p:spPr>
        <p:txBody>
          <a:bodyPr>
            <a:normAutofit fontScale="62500" lnSpcReduction="20000"/>
          </a:bodyPr>
          <a:lstStyle/>
          <a:p>
            <a:pPr algn="l"/>
            <a:r>
              <a:rPr lang="en-US" sz="2300" b="0" i="0" dirty="0">
                <a:solidFill>
                  <a:schemeClr val="tx1"/>
                </a:solidFill>
                <a:effectLst/>
              </a:rPr>
              <a:t>Here are some key details about SMTP:</a:t>
            </a:r>
            <a:endParaRPr lang="en-US" sz="2300" b="0" i="0" dirty="0">
              <a:solidFill>
                <a:schemeClr val="tx1"/>
              </a:solidFill>
              <a:effectLst/>
            </a:endParaRPr>
          </a:p>
          <a:p>
            <a:pPr algn="l"/>
            <a:endParaRPr lang="en-US" sz="2300" b="0" i="0" dirty="0">
              <a:solidFill>
                <a:schemeClr val="tx1"/>
              </a:solidFill>
              <a:effectLst/>
            </a:endParaRPr>
          </a:p>
          <a:p>
            <a:pPr algn="l">
              <a:buFont typeface="+mj-lt"/>
              <a:buAutoNum type="arabicPeriod"/>
            </a:pPr>
            <a:r>
              <a:rPr lang="en-US" sz="2300" b="1" i="0" dirty="0">
                <a:solidFill>
                  <a:schemeClr val="tx1"/>
                </a:solidFill>
                <a:effectLst/>
              </a:rPr>
              <a:t>Purpose</a:t>
            </a:r>
            <a:r>
              <a:rPr lang="en-US" sz="2300" b="0" i="0" dirty="0">
                <a:solidFill>
                  <a:schemeClr val="tx1"/>
                </a:solidFill>
                <a:effectLst/>
              </a:rPr>
              <a:t>: SMTP is designed for sending emails from a client to a server or between servers. It works in conjunction with other protocols such as POP3 (Post Office Protocol) or IMAP (Internet Message Access Protocol), which are used for retrieving emails.</a:t>
            </a:r>
            <a:endParaRPr lang="en-US" sz="2300" b="0" i="0" dirty="0">
              <a:solidFill>
                <a:schemeClr val="tx1"/>
              </a:solidFill>
              <a:effectLst/>
            </a:endParaRPr>
          </a:p>
          <a:p>
            <a:pPr algn="l">
              <a:buFont typeface="+mj-lt"/>
              <a:buAutoNum type="arabicPeriod"/>
            </a:pPr>
            <a:r>
              <a:rPr lang="en-US" sz="2300" b="1" i="0" dirty="0">
                <a:solidFill>
                  <a:schemeClr val="tx1"/>
                </a:solidFill>
                <a:effectLst/>
              </a:rPr>
              <a:t>Port Number</a:t>
            </a:r>
            <a:r>
              <a:rPr lang="en-US" sz="2300" b="0" i="0" dirty="0">
                <a:solidFill>
                  <a:schemeClr val="tx1"/>
                </a:solidFill>
                <a:effectLst/>
              </a:rPr>
              <a:t>: SMTP typically uses port 25 for unencrypted communication and port 587 for encrypted communication (SMTP over TLS/SSL). Port 465 was previously used for SMTP over SSL but is now deprecated.</a:t>
            </a:r>
            <a:endParaRPr lang="en-US" sz="2300" b="0" i="0" dirty="0">
              <a:solidFill>
                <a:schemeClr val="tx1"/>
              </a:solidFill>
              <a:effectLst/>
            </a:endParaRPr>
          </a:p>
          <a:p>
            <a:pPr algn="l">
              <a:buFont typeface="+mj-lt"/>
              <a:buAutoNum type="arabicPeriod"/>
            </a:pPr>
            <a:r>
              <a:rPr lang="en-US" sz="2300" b="1" i="0" dirty="0">
                <a:solidFill>
                  <a:schemeClr val="tx1"/>
                </a:solidFill>
                <a:effectLst/>
              </a:rPr>
              <a:t>Communication Process</a:t>
            </a:r>
            <a:r>
              <a:rPr lang="en-US" sz="2300" b="0" i="0" dirty="0">
                <a:solidFill>
                  <a:schemeClr val="tx1"/>
                </a:solidFill>
                <a:effectLst/>
              </a:rPr>
              <a:t>:</a:t>
            </a:r>
            <a:endParaRPr lang="en-US" sz="2300" b="0" i="0" dirty="0">
              <a:solidFill>
                <a:schemeClr val="tx1"/>
              </a:solidFill>
              <a:effectLst/>
            </a:endParaRPr>
          </a:p>
          <a:p>
            <a:pPr marL="742950" lvl="1" indent="-285750" algn="l">
              <a:buFont typeface="+mj-lt"/>
              <a:buAutoNum type="arabicPeriod"/>
            </a:pPr>
            <a:r>
              <a:rPr lang="en-US" sz="2300" b="0" i="0" dirty="0">
                <a:solidFill>
                  <a:schemeClr val="tx1"/>
                </a:solidFill>
                <a:effectLst/>
              </a:rPr>
              <a:t>The process begins with the client establishing a connection with the SMTP server.</a:t>
            </a:r>
            <a:endParaRPr lang="en-US" sz="2300" b="0" i="0" dirty="0">
              <a:solidFill>
                <a:schemeClr val="tx1"/>
              </a:solidFill>
              <a:effectLst/>
            </a:endParaRPr>
          </a:p>
          <a:p>
            <a:pPr marL="742950" lvl="1" indent="-285750" algn="l">
              <a:buFont typeface="+mj-lt"/>
              <a:buAutoNum type="arabicPeriod"/>
            </a:pPr>
            <a:r>
              <a:rPr lang="en-US" sz="2300" b="0" i="0" dirty="0">
                <a:solidFill>
                  <a:schemeClr val="tx1"/>
                </a:solidFill>
                <a:effectLst/>
              </a:rPr>
              <a:t>The client then sends a series of commands to the server, specifying the sender's email address, recipient's email address, and the actual message data.</a:t>
            </a:r>
            <a:endParaRPr lang="en-US" sz="2300" b="0" i="0" dirty="0">
              <a:solidFill>
                <a:schemeClr val="tx1"/>
              </a:solidFill>
              <a:effectLst/>
            </a:endParaRPr>
          </a:p>
          <a:p>
            <a:pPr marL="742950" lvl="1" indent="-285750" algn="l">
              <a:buFont typeface="+mj-lt"/>
              <a:buAutoNum type="arabicPeriod"/>
            </a:pPr>
            <a:r>
              <a:rPr lang="en-US" sz="2300" b="0" i="0" dirty="0">
                <a:solidFill>
                  <a:schemeClr val="tx1"/>
                </a:solidFill>
                <a:effectLst/>
              </a:rPr>
              <a:t>The server responds to each command with a status code, indicating success or failure.</a:t>
            </a:r>
            <a:endParaRPr lang="en-US" sz="2300" b="0" i="0" dirty="0">
              <a:solidFill>
                <a:schemeClr val="tx1"/>
              </a:solidFill>
              <a:effectLst/>
            </a:endParaRPr>
          </a:p>
          <a:p>
            <a:pPr marL="742950" lvl="1" indent="-285750" algn="l">
              <a:buFont typeface="+mj-lt"/>
              <a:buAutoNum type="arabicPeriod"/>
            </a:pPr>
            <a:r>
              <a:rPr lang="en-US" sz="2300" b="0" i="0" dirty="0">
                <a:solidFill>
                  <a:schemeClr val="tx1"/>
                </a:solidFill>
                <a:effectLst/>
              </a:rPr>
              <a:t>If the recipient's server is different, the client's server might relay the email to the recipient's server.</a:t>
            </a:r>
            <a:endParaRPr lang="en-US" sz="2300" b="0" i="0" dirty="0">
              <a:solidFill>
                <a:schemeClr val="tx1"/>
              </a:solidFill>
              <a:effectLst/>
            </a:endParaRPr>
          </a:p>
          <a:p>
            <a:pPr algn="l">
              <a:buFont typeface="+mj-lt"/>
              <a:buAutoNum type="arabicPeriod"/>
            </a:pPr>
            <a:r>
              <a:rPr lang="en-US" sz="2300" b="1" i="0" dirty="0">
                <a:solidFill>
                  <a:schemeClr val="tx1"/>
                </a:solidFill>
                <a:effectLst/>
              </a:rPr>
              <a:t>Commands and Responses</a:t>
            </a:r>
            <a:r>
              <a:rPr lang="en-US" sz="2300" b="0" i="0" dirty="0">
                <a:solidFill>
                  <a:schemeClr val="tx1"/>
                </a:solidFill>
                <a:effectLst/>
              </a:rPr>
              <a:t>:</a:t>
            </a:r>
            <a:endParaRPr lang="en-US" sz="2300" b="0" i="0" dirty="0">
              <a:solidFill>
                <a:schemeClr val="tx1"/>
              </a:solidFill>
              <a:effectLst/>
            </a:endParaRPr>
          </a:p>
          <a:p>
            <a:pPr marL="742950" lvl="1" indent="-285750" algn="l">
              <a:buFont typeface="+mj-lt"/>
              <a:buAutoNum type="arabicPeriod"/>
            </a:pPr>
            <a:r>
              <a:rPr lang="en-US" sz="2300" b="1" i="0" dirty="0">
                <a:solidFill>
                  <a:schemeClr val="tx1"/>
                </a:solidFill>
                <a:effectLst/>
              </a:rPr>
              <a:t>EHLO/HELO</a:t>
            </a:r>
            <a:r>
              <a:rPr lang="en-US" sz="2300" b="0" i="0" dirty="0">
                <a:solidFill>
                  <a:schemeClr val="tx1"/>
                </a:solidFill>
                <a:effectLst/>
              </a:rPr>
              <a:t>: The client identifies itself to the server.</a:t>
            </a:r>
            <a:endParaRPr lang="en-US" sz="2300" b="0" i="0" dirty="0">
              <a:solidFill>
                <a:schemeClr val="tx1"/>
              </a:solidFill>
              <a:effectLst/>
            </a:endParaRPr>
          </a:p>
          <a:p>
            <a:pPr marL="742950" lvl="1" indent="-285750" algn="l">
              <a:buFont typeface="+mj-lt"/>
              <a:buAutoNum type="arabicPeriod"/>
            </a:pPr>
            <a:r>
              <a:rPr lang="en-US" sz="2300" b="1" i="0" dirty="0">
                <a:solidFill>
                  <a:schemeClr val="tx1"/>
                </a:solidFill>
                <a:effectLst/>
              </a:rPr>
              <a:t>MAIL FROM</a:t>
            </a:r>
            <a:r>
              <a:rPr lang="en-US" sz="2300" b="0" i="0" dirty="0">
                <a:solidFill>
                  <a:schemeClr val="tx1"/>
                </a:solidFill>
                <a:effectLst/>
              </a:rPr>
              <a:t>: Specifies the sender's email address.</a:t>
            </a:r>
            <a:endParaRPr lang="en-US" sz="2300" b="0" i="0" dirty="0">
              <a:solidFill>
                <a:schemeClr val="tx1"/>
              </a:solidFill>
              <a:effectLst/>
            </a:endParaRPr>
          </a:p>
          <a:p>
            <a:pPr marL="742950" lvl="1" indent="-285750" algn="l">
              <a:buFont typeface="+mj-lt"/>
              <a:buAutoNum type="arabicPeriod"/>
            </a:pPr>
            <a:r>
              <a:rPr lang="en-US" sz="2300" b="1" i="0" dirty="0">
                <a:solidFill>
                  <a:schemeClr val="tx1"/>
                </a:solidFill>
                <a:effectLst/>
              </a:rPr>
              <a:t>RCPT TO</a:t>
            </a:r>
            <a:r>
              <a:rPr lang="en-US" sz="2300" b="0" i="0" dirty="0">
                <a:solidFill>
                  <a:schemeClr val="tx1"/>
                </a:solidFill>
                <a:effectLst/>
              </a:rPr>
              <a:t>: Specifies the recipient's email address.</a:t>
            </a:r>
            <a:endParaRPr lang="en-US" sz="2300" b="0" i="0" dirty="0">
              <a:solidFill>
                <a:schemeClr val="tx1"/>
              </a:solidFill>
              <a:effectLst/>
            </a:endParaRPr>
          </a:p>
          <a:p>
            <a:pPr marL="742950" lvl="1" indent="-285750" algn="l">
              <a:buFont typeface="+mj-lt"/>
              <a:buAutoNum type="arabicPeriod"/>
            </a:pPr>
            <a:r>
              <a:rPr lang="en-US" sz="2300" b="1" i="0" dirty="0">
                <a:solidFill>
                  <a:schemeClr val="tx1"/>
                </a:solidFill>
                <a:effectLst/>
              </a:rPr>
              <a:t>DATA</a:t>
            </a:r>
            <a:r>
              <a:rPr lang="en-US" sz="2300" b="0" i="0" dirty="0">
                <a:solidFill>
                  <a:schemeClr val="tx1"/>
                </a:solidFill>
                <a:effectLst/>
              </a:rPr>
              <a:t>: Begins the data transfer phase, where the actual message content is sent.</a:t>
            </a:r>
            <a:endParaRPr lang="en-US" sz="2300" b="0" i="0" dirty="0">
              <a:solidFill>
                <a:schemeClr val="tx1"/>
              </a:solidFill>
              <a:effectLst/>
            </a:endParaRPr>
          </a:p>
          <a:p>
            <a:pPr marL="742950" lvl="1" indent="-285750" algn="l">
              <a:buFont typeface="+mj-lt"/>
              <a:buAutoNum type="arabicPeriod"/>
            </a:pPr>
            <a:r>
              <a:rPr lang="en-US" sz="2300" b="1" i="0" dirty="0">
                <a:solidFill>
                  <a:schemeClr val="tx1"/>
                </a:solidFill>
                <a:effectLst/>
              </a:rPr>
              <a:t>QUIT</a:t>
            </a:r>
            <a:r>
              <a:rPr lang="en-US" sz="2300" b="0" i="0" dirty="0">
                <a:solidFill>
                  <a:schemeClr val="tx1"/>
                </a:solidFill>
                <a:effectLst/>
              </a:rPr>
              <a:t>: Terminates the session.</a:t>
            </a:r>
            <a:endParaRPr lang="en-US" sz="2300" b="0" i="0" dirty="0">
              <a:solidFill>
                <a:schemeClr val="tx1"/>
              </a:solidFill>
              <a:effectLst/>
            </a:endParaRPr>
          </a:p>
          <a:p>
            <a:pPr marL="742950" lvl="1" indent="-285750" algn="l">
              <a:buFont typeface="+mj-lt"/>
              <a:buAutoNum type="arabicPeriod"/>
            </a:pPr>
            <a:endParaRPr lang="en-US" b="0" i="0" dirty="0">
              <a:solidFill>
                <a:srgbClr val="D1D5DB"/>
              </a:solidFill>
              <a:effectLst/>
              <a:latin typeface="Söhne"/>
            </a:endParaRPr>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3" name="Content Placeholder 2"/>
          <p:cNvSpPr>
            <a:spLocks noGrp="1"/>
          </p:cNvSpPr>
          <p:nvPr>
            <p:ph idx="4294967295"/>
          </p:nvPr>
        </p:nvSpPr>
        <p:spPr>
          <a:xfrm>
            <a:off x="802761" y="1290453"/>
            <a:ext cx="8596313" cy="4966913"/>
          </a:xfrm>
        </p:spPr>
        <p:txBody>
          <a:bodyPr>
            <a:normAutofit/>
          </a:bodyPr>
          <a:lstStyle/>
          <a:p>
            <a:endParaRPr lang="en-US" sz="1400" dirty="0"/>
          </a:p>
          <a:p>
            <a:r>
              <a:rPr lang="en-US" sz="1400" dirty="0"/>
              <a:t>Security: SMTP by itself doesn't provide encryption, but it can be secured using additional protocols like STARTTLS or by utilizing SSL/TLS. </a:t>
            </a:r>
            <a:endParaRPr lang="en-US" sz="1400" dirty="0"/>
          </a:p>
          <a:p>
            <a:endParaRPr lang="en-US" sz="1400" dirty="0"/>
          </a:p>
          <a:p>
            <a:r>
              <a:rPr lang="en-US" sz="1400" dirty="0"/>
              <a:t>This is crucial for protecting sensitive information like email contents and login credentials during transmission.</a:t>
            </a:r>
            <a:endParaRPr lang="en-US" sz="1400" dirty="0"/>
          </a:p>
          <a:p>
            <a:endParaRPr lang="en-US" sz="1400" dirty="0"/>
          </a:p>
          <a:p>
            <a:r>
              <a:rPr lang="en-US" sz="1400" dirty="0"/>
              <a:t>Authentication: SMTP servers often require authentication to prevent unauthorized use. Common authentication mechanisms include LOGIN, PLAIN, CRAM-MD5, and DIGEST-MD5.</a:t>
            </a:r>
            <a:endParaRPr lang="en-US" sz="1400" dirty="0"/>
          </a:p>
          <a:p>
            <a:endParaRPr lang="en-US" sz="1400" dirty="0"/>
          </a:p>
          <a:p>
            <a:r>
              <a:rPr lang="en-US" sz="1400" dirty="0"/>
              <a:t>Extensions: SMTP has various extensions for enhanced functionality, such as SMTP Authentication, Delivery Status Notifications (DSN), and Secure SMTP (SMTPS).</a:t>
            </a:r>
            <a:endParaRPr lang="en-US" sz="1400" dirty="0"/>
          </a:p>
          <a:p>
            <a:endParaRPr lang="en-IN"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pic>
        <p:nvPicPr>
          <p:cNvPr id="4" name="Picture 3"/>
          <p:cNvPicPr>
            <a:picLocks noChangeAspect="1"/>
          </p:cNvPicPr>
          <p:nvPr/>
        </p:nvPicPr>
        <p:blipFill>
          <a:blip r:embed="rId2"/>
          <a:stretch>
            <a:fillRect/>
          </a:stretch>
        </p:blipFill>
        <p:spPr>
          <a:xfrm>
            <a:off x="3226733" y="2545412"/>
            <a:ext cx="5738533" cy="3680576"/>
          </a:xfrm>
          <a:prstGeom prst="rect">
            <a:avLst/>
          </a:prstGeom>
        </p:spPr>
      </p:pic>
      <p:sp>
        <p:nvSpPr>
          <p:cNvPr id="8" name="TextBox 7"/>
          <p:cNvSpPr txBox="1"/>
          <p:nvPr/>
        </p:nvSpPr>
        <p:spPr>
          <a:xfrm>
            <a:off x="1658471" y="932329"/>
            <a:ext cx="9000564"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t>Understanding SMTP is valuable for anyone dealing with email systems, whether you're developing applications that send emails, configuring email servers, or troubleshooting email-related issues.</a:t>
            </a:r>
            <a:endParaRPr lang="en-US" sz="1400" dirty="0"/>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 It's a fundamental aspect of internet communication, and its knowledge is beneficial for software developers working on projects involving email functionality</a:t>
            </a:r>
            <a:endParaRPr lang="en-US" sz="1400" dirty="0"/>
          </a:p>
          <a:p>
            <a:pPr marL="285750" indent="-285750">
              <a:buFont typeface="Arial" panose="020B0604020202020204" pitchFamily="34" charset="0"/>
              <a:buChar char="•"/>
            </a:pPr>
            <a:endParaRPr lang="en-IN"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0" y="600633"/>
            <a:ext cx="11044517" cy="5665695"/>
          </a:xfrm>
          <a:prstGeom prst="rect">
            <a:avLst/>
          </a:prstGeom>
        </p:spPr>
      </p:pic>
      <p:sp>
        <p:nvSpPr>
          <p:cNvPr id="2" name="Title 1"/>
          <p:cNvSpPr>
            <a:spLocks noGrp="1"/>
          </p:cNvSpPr>
          <p:nvPr>
            <p:ph type="title"/>
          </p:nvPr>
        </p:nvSpPr>
        <p:spPr>
          <a:xfrm>
            <a:off x="1797666" y="1030941"/>
            <a:ext cx="8596668" cy="824753"/>
          </a:xfrm>
        </p:spPr>
        <p:txBody>
          <a:bodyPr>
            <a:normAutofit/>
          </a:bodyPr>
          <a:lstStyle/>
          <a:p>
            <a:r>
              <a:rPr lang="en-US" sz="3200" b="1" dirty="0">
                <a:solidFill>
                  <a:schemeClr val="tx1"/>
                </a:solidFill>
                <a:cs typeface="Arial" panose="020B0604020202020204" pitchFamily="34" charset="0"/>
              </a:rPr>
              <a:t>PROJECT LINK (GitHub)</a:t>
            </a:r>
            <a:endParaRPr lang="en-IN" sz="3200" b="1" dirty="0">
              <a:solidFill>
                <a:schemeClr val="tx1"/>
              </a:solidFill>
              <a:cs typeface="Arial" panose="020B0604020202020204" pitchFamily="34" charset="0"/>
            </a:endParaRPr>
          </a:p>
        </p:txBody>
      </p:sp>
      <p:sp>
        <p:nvSpPr>
          <p:cNvPr id="3" name="Content Placeholder 2"/>
          <p:cNvSpPr>
            <a:spLocks noGrp="1"/>
          </p:cNvSpPr>
          <p:nvPr>
            <p:ph idx="1"/>
          </p:nvPr>
        </p:nvSpPr>
        <p:spPr>
          <a:xfrm>
            <a:off x="1358395" y="2590800"/>
            <a:ext cx="8596668" cy="2124635"/>
          </a:xfrm>
        </p:spPr>
        <p:txBody>
          <a:bodyPr/>
          <a:lstStyle/>
          <a:p>
            <a:r>
              <a:rPr lang="en-IN" dirty="0"/>
              <a:t>Username – Neel2002</a:t>
            </a:r>
            <a:endParaRPr lang="en-IN" dirty="0"/>
          </a:p>
          <a:p>
            <a:r>
              <a:rPr lang="en-IN" dirty="0"/>
              <a:t>Password – Neel@2002</a:t>
            </a:r>
            <a:endParaRPr lang="en-IN" dirty="0"/>
          </a:p>
          <a:p>
            <a:r>
              <a:rPr lang="en-IN" dirty="0">
                <a:solidFill>
                  <a:srgbClr val="0070C0"/>
                </a:solidFill>
                <a:hlinkClick r:id="rId2"/>
              </a:rPr>
              <a:t>https://techsii.github.io/index.html</a:t>
            </a:r>
            <a:endParaRPr lang="en-IN" dirty="0">
              <a:solidFill>
                <a:srgbClr val="0070C0"/>
              </a:solidFill>
            </a:endParaRPr>
          </a:p>
          <a:p>
            <a:pPr marL="0" indent="0">
              <a:buNone/>
            </a:pPr>
            <a:r>
              <a:rPr lang="en-IN" dirty="0">
                <a:solidFill>
                  <a:srgbClr val="0070C0"/>
                </a:solidFill>
              </a:rPr>
              <a:t>     (Here is the link to open the project ) </a:t>
            </a:r>
            <a:endParaRPr lang="en-IN" dirty="0">
              <a:solidFill>
                <a:srgbClr val="0070C0"/>
              </a:solidFill>
            </a:endParaRPr>
          </a:p>
          <a:p>
            <a:endParaRPr lang="en-IN" dirty="0"/>
          </a:p>
          <a:p>
            <a:endParaRPr lang="en-IN" dirty="0"/>
          </a:p>
          <a:p>
            <a:endParaRPr lang="en-IN" dirty="0"/>
          </a:p>
        </p:txBody>
      </p:sp>
      <p:pic>
        <p:nvPicPr>
          <p:cNvPr id="5124" name="Picture 4" descr="GitHub Service | Princeton Research Compu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8730" y="2713923"/>
            <a:ext cx="2200396" cy="18783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pic>
        <p:nvPicPr>
          <p:cNvPr id="12" name="Picture 11"/>
          <p:cNvPicPr>
            <a:picLocks noChangeAspect="1"/>
          </p:cNvPicPr>
          <p:nvPr/>
        </p:nvPicPr>
        <p:blipFill rotWithShape="1">
          <a:blip r:embed="rId2">
            <a:extLst>
              <a:ext uri="{28A0092B-C50C-407E-A947-70E740481C1C}">
                <a14:useLocalDpi xmlns:a14="http://schemas.microsoft.com/office/drawing/2010/main" val="0"/>
              </a:ext>
            </a:extLst>
          </a:blip>
          <a:srcRect l="32309" t="32668" r="32309" b="32509"/>
          <a:stretch>
            <a:fillRect/>
          </a:stretch>
        </p:blipFill>
        <p:spPr>
          <a:xfrm>
            <a:off x="4948517" y="1575180"/>
            <a:ext cx="3908612" cy="1972235"/>
          </a:xfrm>
          <a:prstGeom prst="rect">
            <a:avLst/>
          </a:prstGeom>
        </p:spPr>
      </p:pic>
      <p:sp>
        <p:nvSpPr>
          <p:cNvPr id="2" name="Title 1"/>
          <p:cNvSpPr>
            <a:spLocks noGrp="1"/>
          </p:cNvSpPr>
          <p:nvPr>
            <p:ph type="title" idx="4294967295"/>
          </p:nvPr>
        </p:nvSpPr>
        <p:spPr>
          <a:xfrm>
            <a:off x="1319724" y="862240"/>
            <a:ext cx="8596313" cy="852487"/>
          </a:xfrm>
        </p:spPr>
        <p:txBody>
          <a:bodyPr>
            <a:normAutofit/>
          </a:bodyPr>
          <a:lstStyle/>
          <a:p>
            <a:r>
              <a:rPr lang="en-US" sz="3200" dirty="0">
                <a:solidFill>
                  <a:schemeClr val="tx1"/>
                </a:solidFill>
              </a:rPr>
              <a:t>PROGRAMMING LANGUAGES USED</a:t>
            </a:r>
            <a:endParaRPr lang="en-IN" sz="3200" dirty="0">
              <a:solidFill>
                <a:schemeClr val="tx1"/>
              </a:solidFill>
            </a:endParaRPr>
          </a:p>
        </p:txBody>
      </p:sp>
      <p:sp>
        <p:nvSpPr>
          <p:cNvPr id="3" name="Content Placeholder 2"/>
          <p:cNvSpPr>
            <a:spLocks noGrp="1"/>
          </p:cNvSpPr>
          <p:nvPr>
            <p:ph idx="4294967295"/>
          </p:nvPr>
        </p:nvSpPr>
        <p:spPr>
          <a:xfrm>
            <a:off x="3092589" y="1772784"/>
            <a:ext cx="4249738" cy="1406525"/>
          </a:xfrm>
        </p:spPr>
        <p:txBody>
          <a:bodyPr>
            <a:noAutofit/>
          </a:bodyPr>
          <a:lstStyle/>
          <a:p>
            <a:pPr>
              <a:buFont typeface="Wingdings" panose="05000000000000000000" pitchFamily="2" charset="2"/>
              <a:buChar char="q"/>
            </a:pPr>
            <a:r>
              <a:rPr lang="en-US" sz="1600" dirty="0"/>
              <a:t>HTML</a:t>
            </a:r>
            <a:endParaRPr lang="en-US" sz="1600" dirty="0"/>
          </a:p>
          <a:p>
            <a:pPr>
              <a:buFont typeface="Wingdings" panose="05000000000000000000" pitchFamily="2" charset="2"/>
              <a:buChar char="q"/>
            </a:pPr>
            <a:r>
              <a:rPr lang="en-US" sz="1600" dirty="0"/>
              <a:t>CSS</a:t>
            </a:r>
            <a:endParaRPr lang="en-US" sz="1600" dirty="0"/>
          </a:p>
          <a:p>
            <a:pPr>
              <a:buFont typeface="Wingdings" panose="05000000000000000000" pitchFamily="2" charset="2"/>
              <a:buChar char="q"/>
            </a:pPr>
            <a:r>
              <a:rPr lang="en-US" sz="1600" dirty="0"/>
              <a:t>JAVASCRIPT</a:t>
            </a:r>
            <a:endParaRPr lang="en-IN" sz="1600" dirty="0"/>
          </a:p>
        </p:txBody>
      </p:sp>
      <p:sp>
        <p:nvSpPr>
          <p:cNvPr id="5" name="TextBox 4"/>
          <p:cNvSpPr txBox="1"/>
          <p:nvPr/>
        </p:nvSpPr>
        <p:spPr>
          <a:xfrm>
            <a:off x="2601756" y="3037769"/>
            <a:ext cx="6988486" cy="584775"/>
          </a:xfrm>
          <a:prstGeom prst="rect">
            <a:avLst/>
          </a:prstGeom>
          <a:noFill/>
        </p:spPr>
        <p:txBody>
          <a:bodyPr wrap="square" rtlCol="0">
            <a:spAutoFit/>
          </a:bodyPr>
          <a:lstStyle/>
          <a:p>
            <a:r>
              <a:rPr lang="en-US" sz="3150" dirty="0">
                <a:latin typeface="+mj-lt"/>
              </a:rPr>
              <a:t>LIBRARY USED</a:t>
            </a:r>
            <a:endParaRPr lang="en-IN" sz="3150" dirty="0">
              <a:solidFill>
                <a:srgbClr val="00B0F0"/>
              </a:solidFill>
            </a:endParaRPr>
          </a:p>
        </p:txBody>
      </p:sp>
      <p:sp>
        <p:nvSpPr>
          <p:cNvPr id="6" name="TextBox 5"/>
          <p:cNvSpPr txBox="1"/>
          <p:nvPr/>
        </p:nvSpPr>
        <p:spPr>
          <a:xfrm>
            <a:off x="2601756" y="4251947"/>
            <a:ext cx="3276101" cy="584775"/>
          </a:xfrm>
          <a:prstGeom prst="rect">
            <a:avLst/>
          </a:prstGeom>
          <a:noFill/>
        </p:spPr>
        <p:txBody>
          <a:bodyPr wrap="square" rtlCol="0">
            <a:spAutoFit/>
          </a:bodyPr>
          <a:lstStyle/>
          <a:p>
            <a:r>
              <a:rPr lang="en-US" sz="3150" dirty="0">
                <a:latin typeface="+mj-lt"/>
              </a:rPr>
              <a:t>IDE USED</a:t>
            </a:r>
            <a:endParaRPr lang="en-US" sz="3150" dirty="0">
              <a:latin typeface="+mj-lt"/>
            </a:endParaRPr>
          </a:p>
        </p:txBody>
      </p:sp>
      <p:sp>
        <p:nvSpPr>
          <p:cNvPr id="4" name="TextBox 3"/>
          <p:cNvSpPr txBox="1"/>
          <p:nvPr/>
        </p:nvSpPr>
        <p:spPr>
          <a:xfrm>
            <a:off x="1698810" y="3753333"/>
            <a:ext cx="3021106" cy="369332"/>
          </a:xfrm>
          <a:prstGeom prst="rect">
            <a:avLst/>
          </a:prstGeom>
          <a:noFill/>
        </p:spPr>
        <p:txBody>
          <a:bodyPr wrap="square" rtlCol="0">
            <a:spAutoFit/>
          </a:bodyPr>
          <a:lstStyle/>
          <a:p>
            <a:pPr marL="1714500" lvl="3" indent="-342900">
              <a:buClr>
                <a:schemeClr val="accent1"/>
              </a:buClr>
              <a:buFont typeface="Wingdings" panose="05000000000000000000" pitchFamily="2" charset="2"/>
              <a:buChar char="q"/>
            </a:pPr>
            <a:r>
              <a:rPr lang="en-US" dirty="0"/>
              <a:t>SMTP.JS</a:t>
            </a:r>
            <a:endParaRPr lang="en-US" dirty="0"/>
          </a:p>
        </p:txBody>
      </p:sp>
      <p:sp>
        <p:nvSpPr>
          <p:cNvPr id="7" name="TextBox 6"/>
          <p:cNvSpPr txBox="1"/>
          <p:nvPr/>
        </p:nvSpPr>
        <p:spPr>
          <a:xfrm>
            <a:off x="3092589" y="4932122"/>
            <a:ext cx="3482788" cy="646331"/>
          </a:xfrm>
          <a:prstGeom prst="rect">
            <a:avLst/>
          </a:prstGeom>
          <a:noFill/>
        </p:spPr>
        <p:txBody>
          <a:bodyPr wrap="square" rtlCol="0">
            <a:spAutoFit/>
          </a:bodyPr>
          <a:lstStyle/>
          <a:p>
            <a:pPr marL="285750" indent="-285750">
              <a:buClr>
                <a:schemeClr val="accent1"/>
              </a:buClr>
              <a:buFont typeface="Wingdings" panose="05000000000000000000" pitchFamily="2" charset="2"/>
              <a:buChar char="q"/>
            </a:pPr>
            <a:r>
              <a:rPr lang="en-US" dirty="0"/>
              <a:t>VS CODE</a:t>
            </a:r>
            <a:endParaRPr lang="en-US" dirty="0"/>
          </a:p>
          <a:p>
            <a:pPr marL="285750" indent="-285750">
              <a:buFont typeface="Wingdings" panose="05000000000000000000" pitchFamily="2" charset="2"/>
              <a:buChar char="q"/>
            </a:pPr>
            <a:endParaRPr lang="en-IN" dirty="0"/>
          </a:p>
        </p:txBody>
      </p:sp>
      <p:pic>
        <p:nvPicPr>
          <p:cNvPr id="4098" name="Picture 2" descr="visual-studio-logo · GitHub Topics · GitHu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4542" y="4616667"/>
            <a:ext cx="1180995" cy="87048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Send email from Javascript - QA With Exper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9925" y="3612509"/>
            <a:ext cx="1670230" cy="6164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2" name="Title 1"/>
          <p:cNvSpPr>
            <a:spLocks noGrp="1"/>
          </p:cNvSpPr>
          <p:nvPr>
            <p:ph type="title"/>
          </p:nvPr>
        </p:nvSpPr>
        <p:spPr>
          <a:xfrm>
            <a:off x="2716305" y="2577353"/>
            <a:ext cx="6481482" cy="1703294"/>
          </a:xfrm>
        </p:spPr>
        <p:txBody>
          <a:bodyPr>
            <a:noAutofit/>
          </a:bodyPr>
          <a:lstStyle/>
          <a:p>
            <a:r>
              <a:rPr lang="en-US" sz="7200" dirty="0"/>
              <a:t>Thank you</a:t>
            </a:r>
            <a:endParaRPr lang="en-IN" sz="7200" dirty="0"/>
          </a:p>
        </p:txBody>
      </p:sp>
      <p:pic>
        <p:nvPicPr>
          <p:cNvPr id="4" name="Picture 3"/>
          <p:cNvPicPr>
            <a:picLocks noChangeAspect="1"/>
          </p:cNvPicPr>
          <p:nvPr/>
        </p:nvPicPr>
        <p:blipFill rotWithShape="1">
          <a:blip r:embed="rId2"/>
          <a:srcRect l="4117" t="2352" r="3856" b="3399"/>
          <a:stretch>
            <a:fillRect/>
          </a:stretch>
        </p:blipFill>
        <p:spPr>
          <a:xfrm>
            <a:off x="3126148" y="963706"/>
            <a:ext cx="4814332" cy="49305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3" name="Rectangle 2"/>
          <p:cNvSpPr/>
          <p:nvPr/>
        </p:nvSpPr>
        <p:spPr>
          <a:xfrm>
            <a:off x="788895" y="1265546"/>
            <a:ext cx="8830236" cy="646331"/>
          </a:xfrm>
          <a:prstGeom prst="rect">
            <a:avLst/>
          </a:prstGeom>
          <a:noFill/>
        </p:spPr>
        <p:txBody>
          <a:bodyPr wrap="square" lIns="91440" tIns="45720" rIns="91440" bIns="45720">
            <a:spAutoFit/>
          </a:bodyPr>
          <a:lstStyle/>
          <a:p>
            <a:pPr algn="ctr"/>
            <a:r>
              <a:rPr lang="en-IN" sz="3600" b="0" cap="none" spc="0" dirty="0">
                <a:ln w="0"/>
                <a:solidFill>
                  <a:schemeClr val="tx1"/>
                </a:solidFill>
                <a:effectLst>
                  <a:outerShdw blurRad="38100" dist="19050" dir="2700000" algn="tl" rotWithShape="0">
                    <a:schemeClr val="dk1">
                      <a:alpha val="40000"/>
                    </a:schemeClr>
                  </a:outerShdw>
                </a:effectLst>
              </a:rPr>
              <a:t>MINOR PROJECT PRESENTATION</a:t>
            </a:r>
            <a:endParaRPr lang="en-IN" sz="3600" b="0" cap="none" spc="0" dirty="0">
              <a:ln w="0"/>
              <a:solidFill>
                <a:schemeClr val="tx1"/>
              </a:solidFill>
              <a:effectLst>
                <a:outerShdw blurRad="38100" dist="19050" dir="2700000" algn="tl" rotWithShape="0">
                  <a:schemeClr val="dk1">
                    <a:alpha val="40000"/>
                  </a:schemeClr>
                </a:outerShdw>
              </a:effectLst>
            </a:endParaRPr>
          </a:p>
        </p:txBody>
      </p:sp>
      <p:sp>
        <p:nvSpPr>
          <p:cNvPr id="8" name="TextBox 7"/>
          <p:cNvSpPr txBox="1"/>
          <p:nvPr/>
        </p:nvSpPr>
        <p:spPr>
          <a:xfrm>
            <a:off x="2447366" y="3294839"/>
            <a:ext cx="5943600" cy="584775"/>
          </a:xfrm>
          <a:prstGeom prst="rect">
            <a:avLst/>
          </a:prstGeom>
          <a:noFill/>
        </p:spPr>
        <p:txBody>
          <a:bodyPr wrap="square" rtlCol="0">
            <a:spAutoFit/>
          </a:bodyPr>
          <a:lstStyle/>
          <a:p>
            <a:r>
              <a:rPr lang="en-IN" sz="3200" dirty="0">
                <a:ln w="0"/>
                <a:solidFill>
                  <a:schemeClr val="tx1"/>
                </a:solidFill>
                <a:effectLst>
                  <a:outerShdw blurRad="38100" dist="19050" dir="2700000" algn="tl" rotWithShape="0">
                    <a:schemeClr val="dk1">
                      <a:alpha val="40000"/>
                    </a:schemeClr>
                  </a:outerShdw>
                </a:effectLst>
              </a:rPr>
              <a:t>“ </a:t>
            </a:r>
            <a:r>
              <a:rPr lang="en-IN" sz="2800" dirty="0">
                <a:ln w="0"/>
                <a:solidFill>
                  <a:schemeClr val="tx1"/>
                </a:solidFill>
                <a:effectLst>
                  <a:outerShdw blurRad="38100" dist="19050" dir="2700000" algn="tl" rotWithShape="0">
                    <a:schemeClr val="dk1">
                      <a:alpha val="40000"/>
                    </a:schemeClr>
                  </a:outerShdw>
                </a:effectLst>
              </a:rPr>
              <a:t>ONLINE  COMPLAINT  PORTAL ”</a:t>
            </a:r>
            <a:endParaRPr lang="en-IN"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2" name="Title 1"/>
          <p:cNvSpPr>
            <a:spLocks noGrp="1"/>
          </p:cNvSpPr>
          <p:nvPr>
            <p:ph type="title"/>
          </p:nvPr>
        </p:nvSpPr>
        <p:spPr>
          <a:xfrm>
            <a:off x="1008771" y="985332"/>
            <a:ext cx="8596668" cy="898689"/>
          </a:xfrm>
        </p:spPr>
        <p:txBody>
          <a:bodyPr>
            <a:normAutofit/>
          </a:bodyPr>
          <a:lstStyle/>
          <a:p>
            <a:r>
              <a:rPr lang="en-IN" sz="3200" b="1" dirty="0">
                <a:solidFill>
                  <a:schemeClr val="tx1"/>
                </a:solidFill>
                <a:latin typeface="+mn-lt"/>
              </a:rPr>
              <a:t>CONTENTS</a:t>
            </a:r>
            <a:endParaRPr lang="en-IN" sz="3200" b="1" dirty="0">
              <a:solidFill>
                <a:schemeClr val="tx1"/>
              </a:solidFill>
              <a:latin typeface="+mn-lt"/>
            </a:endParaRPr>
          </a:p>
        </p:txBody>
      </p:sp>
      <p:sp>
        <p:nvSpPr>
          <p:cNvPr id="3" name="Content Placeholder 2"/>
          <p:cNvSpPr>
            <a:spLocks noGrp="1"/>
          </p:cNvSpPr>
          <p:nvPr>
            <p:ph idx="1"/>
          </p:nvPr>
        </p:nvSpPr>
        <p:spPr>
          <a:xfrm>
            <a:off x="1313572" y="2268718"/>
            <a:ext cx="7806024" cy="3703347"/>
          </a:xfrm>
        </p:spPr>
        <p:txBody>
          <a:bodyPr>
            <a:noAutofit/>
          </a:bodyPr>
          <a:lstStyle/>
          <a:p>
            <a:pPr>
              <a:buFont typeface="Wingdings" panose="05000000000000000000" pitchFamily="2" charset="2"/>
              <a:buChar char="Ø"/>
            </a:pPr>
            <a:r>
              <a:rPr lang="en-IN" sz="1400" dirty="0"/>
              <a:t>Introduction</a:t>
            </a:r>
            <a:endParaRPr lang="en-IN" sz="1400" dirty="0"/>
          </a:p>
          <a:p>
            <a:pPr>
              <a:buFont typeface="Wingdings" panose="05000000000000000000" pitchFamily="2" charset="2"/>
              <a:buChar char="Ø"/>
            </a:pPr>
            <a:r>
              <a:rPr lang="en-IN" sz="1400" dirty="0"/>
              <a:t>Literature survey</a:t>
            </a:r>
            <a:endParaRPr lang="en-IN" sz="1400" dirty="0"/>
          </a:p>
          <a:p>
            <a:pPr>
              <a:buFont typeface="Wingdings" panose="05000000000000000000" pitchFamily="2" charset="2"/>
              <a:buChar char="Ø"/>
            </a:pPr>
            <a:r>
              <a:rPr lang="en-IN" sz="1400" dirty="0"/>
              <a:t>Objectives</a:t>
            </a:r>
            <a:endParaRPr lang="en-IN" sz="1400" dirty="0"/>
          </a:p>
          <a:p>
            <a:pPr>
              <a:buFont typeface="Wingdings" panose="05000000000000000000" pitchFamily="2" charset="2"/>
              <a:buChar char="Ø"/>
            </a:pPr>
            <a:r>
              <a:rPr lang="en-IN" sz="1400" dirty="0"/>
              <a:t>About/theory/principle/diagram if</a:t>
            </a:r>
            <a:endParaRPr lang="en-IN" sz="1400" dirty="0"/>
          </a:p>
          <a:p>
            <a:pPr>
              <a:buFont typeface="Wingdings" panose="05000000000000000000" pitchFamily="2" charset="2"/>
              <a:buChar char="Ø"/>
            </a:pPr>
            <a:r>
              <a:rPr lang="en-IN" sz="1400" dirty="0"/>
              <a:t>Why this project</a:t>
            </a:r>
            <a:endParaRPr lang="en-IN" sz="1400" dirty="0"/>
          </a:p>
          <a:p>
            <a:pPr>
              <a:buFont typeface="Wingdings" panose="05000000000000000000" pitchFamily="2" charset="2"/>
              <a:buChar char="Ø"/>
            </a:pPr>
            <a:r>
              <a:rPr lang="en-IN" sz="1400" dirty="0"/>
              <a:t>Applications/Working</a:t>
            </a:r>
            <a:endParaRPr lang="en-IN" sz="1400" dirty="0"/>
          </a:p>
          <a:p>
            <a:pPr>
              <a:buFont typeface="Wingdings" panose="05000000000000000000" pitchFamily="2" charset="2"/>
              <a:buChar char="Ø"/>
            </a:pPr>
            <a:r>
              <a:rPr lang="en-IN" sz="1400" dirty="0"/>
              <a:t>Reference</a:t>
            </a:r>
            <a:endParaRPr lang="en-IN" sz="1400" dirty="0"/>
          </a:p>
        </p:txBody>
      </p:sp>
      <p:pic>
        <p:nvPicPr>
          <p:cNvPr id="15362" name="Picture 2" descr="Table of Contents: “Front matter” vs. “back matter” | ReviewEdi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3635" y="1896359"/>
            <a:ext cx="3065282" cy="30652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2" name="Title 1"/>
          <p:cNvSpPr>
            <a:spLocks noGrp="1"/>
          </p:cNvSpPr>
          <p:nvPr>
            <p:ph type="title"/>
          </p:nvPr>
        </p:nvSpPr>
        <p:spPr>
          <a:xfrm>
            <a:off x="1475192" y="833165"/>
            <a:ext cx="8596668" cy="1011810"/>
          </a:xfrm>
        </p:spPr>
        <p:txBody>
          <a:bodyPr>
            <a:normAutofit/>
          </a:bodyPr>
          <a:lstStyle/>
          <a:p>
            <a:r>
              <a:rPr lang="en-IN" sz="3200" b="1" dirty="0"/>
              <a:t>ACKNOWLEDGEMENT</a:t>
            </a:r>
            <a:endParaRPr lang="en-IN" sz="3200" b="1" u="sng" dirty="0">
              <a:solidFill>
                <a:schemeClr val="tx1">
                  <a:lumMod val="85000"/>
                  <a:lumOff val="15000"/>
                </a:schemeClr>
              </a:solidFill>
            </a:endParaRPr>
          </a:p>
        </p:txBody>
      </p:sp>
      <p:sp>
        <p:nvSpPr>
          <p:cNvPr id="3" name="Content Placeholder 2"/>
          <p:cNvSpPr>
            <a:spLocks noGrp="1"/>
          </p:cNvSpPr>
          <p:nvPr>
            <p:ph idx="1"/>
          </p:nvPr>
        </p:nvSpPr>
        <p:spPr>
          <a:xfrm>
            <a:off x="844918" y="2167705"/>
            <a:ext cx="7501224" cy="3478584"/>
          </a:xfrm>
        </p:spPr>
        <p:txBody>
          <a:bodyPr>
            <a:normAutofit lnSpcReduction="10000"/>
          </a:bodyPr>
          <a:lstStyle/>
          <a:p>
            <a:pPr marL="0" indent="0" algn="l">
              <a:buNone/>
            </a:pPr>
            <a:r>
              <a:rPr lang="en-US" sz="1600" b="0" i="0" dirty="0">
                <a:solidFill>
                  <a:schemeClr val="tx1"/>
                </a:solidFill>
                <a:effectLst/>
              </a:rPr>
              <a:t>We owe a great deal of thanks to those great people who helped and supported us during this project. Our deepest thanks to MADHUMITA SAHA MAM who is our project mentor and also the Guide of the project for guiding and correcting various documents and different projects’ aspects of us with attention and care. They have taken pain to go through the project and make necessary correction as and when it was needed.</a:t>
            </a:r>
            <a:endParaRPr lang="en-US" sz="1600" b="0" i="0" dirty="0">
              <a:solidFill>
                <a:schemeClr val="tx1"/>
              </a:solidFill>
              <a:effectLst/>
            </a:endParaRPr>
          </a:p>
          <a:p>
            <a:pPr marL="0" indent="0" algn="l">
              <a:buNone/>
            </a:pPr>
            <a:r>
              <a:rPr lang="en-US" sz="1600" b="0" i="0" dirty="0">
                <a:solidFill>
                  <a:schemeClr val="tx1"/>
                </a:solidFill>
                <a:effectLst/>
              </a:rPr>
              <a:t>We would also thank DIPANKAR sir, RAJSHREEE SIR, and RAUNAK sir for helping us during our project development.</a:t>
            </a:r>
            <a:endParaRPr lang="en-US" sz="1600" b="0" i="0" dirty="0">
              <a:solidFill>
                <a:schemeClr val="tx1"/>
              </a:solidFill>
              <a:effectLst/>
            </a:endParaRPr>
          </a:p>
          <a:p>
            <a:pPr marL="0" indent="0" algn="l">
              <a:buNone/>
            </a:pPr>
            <a:r>
              <a:rPr lang="en-US" sz="1600" b="0" i="0" dirty="0">
                <a:solidFill>
                  <a:schemeClr val="tx1"/>
                </a:solidFill>
                <a:effectLst/>
              </a:rPr>
              <a:t>We express our thanks to the Head of the Department of R.E.R.F (Regent Education and Research Foundation) DIPANKAR SIR. (BCA Department), for including this project in our curriculum.</a:t>
            </a:r>
            <a:endParaRPr lang="en-US" sz="1600" b="0" i="0" dirty="0">
              <a:solidFill>
                <a:schemeClr val="tx1"/>
              </a:solidFill>
              <a:effectLst/>
            </a:endParaRPr>
          </a:p>
          <a:p>
            <a:pPr marL="0" indent="0" algn="l">
              <a:buNone/>
            </a:pPr>
            <a:r>
              <a:rPr lang="en-US" sz="1600" b="0" i="0" dirty="0">
                <a:solidFill>
                  <a:schemeClr val="tx1"/>
                </a:solidFill>
                <a:effectLst/>
              </a:rPr>
              <a:t>We would also thank our Institution and our faculty members without whom this project and its experience would have been a distant reality. We also extend my heartfelt thanks to our family and well-wishers.</a:t>
            </a:r>
            <a:endParaRPr lang="en-IN"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2" name="Title 1"/>
          <p:cNvSpPr>
            <a:spLocks noGrp="1"/>
          </p:cNvSpPr>
          <p:nvPr>
            <p:ph type="title"/>
          </p:nvPr>
        </p:nvSpPr>
        <p:spPr>
          <a:xfrm>
            <a:off x="1537945" y="923088"/>
            <a:ext cx="8596668" cy="1011810"/>
          </a:xfrm>
        </p:spPr>
        <p:txBody>
          <a:bodyPr>
            <a:normAutofit/>
          </a:bodyPr>
          <a:lstStyle/>
          <a:p>
            <a:r>
              <a:rPr lang="en-IN" sz="3200" b="1" dirty="0"/>
              <a:t>INTRODUCTION</a:t>
            </a:r>
            <a:endParaRPr lang="en-IN" sz="3200" b="1" u="sng" dirty="0">
              <a:solidFill>
                <a:schemeClr val="tx1">
                  <a:lumMod val="85000"/>
                  <a:lumOff val="15000"/>
                </a:schemeClr>
              </a:solidFill>
            </a:endParaRPr>
          </a:p>
        </p:txBody>
      </p:sp>
      <p:sp>
        <p:nvSpPr>
          <p:cNvPr id="3" name="Content Placeholder 2"/>
          <p:cNvSpPr>
            <a:spLocks noGrp="1"/>
          </p:cNvSpPr>
          <p:nvPr>
            <p:ph idx="1"/>
          </p:nvPr>
        </p:nvSpPr>
        <p:spPr>
          <a:xfrm>
            <a:off x="1499340" y="2608729"/>
            <a:ext cx="9193319" cy="3478584"/>
          </a:xfrm>
        </p:spPr>
        <p:txBody>
          <a:bodyPr>
            <a:normAutofit lnSpcReduction="10000"/>
          </a:bodyPr>
          <a:lstStyle/>
          <a:p>
            <a:r>
              <a:rPr lang="en-US" sz="1400" dirty="0"/>
              <a:t>Online complaint portal is a website for online complaint register in case of financial fraud , Assault , Theft ,Bulgary or Cybercrime etc.</a:t>
            </a:r>
            <a:endParaRPr lang="en-US" sz="1400" dirty="0"/>
          </a:p>
          <a:p>
            <a:r>
              <a:rPr lang="en-US" sz="1400" dirty="0"/>
              <a:t>You can register your complaint here by Entering Your Name, Mobile number,</a:t>
            </a:r>
            <a:endParaRPr lang="en-US" sz="1400" dirty="0"/>
          </a:p>
          <a:p>
            <a:pPr marL="0" indent="0">
              <a:buNone/>
            </a:pPr>
            <a:r>
              <a:rPr lang="en-US" sz="1400" dirty="0"/>
              <a:t>      Email id, and Address.</a:t>
            </a:r>
            <a:endParaRPr lang="en-US" sz="1400" dirty="0"/>
          </a:p>
          <a:p>
            <a:r>
              <a:rPr lang="en-US" sz="1400" dirty="0"/>
              <a:t>After entering your personal details , you have to choose the ‘incident type’ happened with you from the available options/category.</a:t>
            </a:r>
            <a:endParaRPr lang="en-US" sz="1400" dirty="0"/>
          </a:p>
          <a:p>
            <a:r>
              <a:rPr lang="en-US" sz="1400" dirty="0"/>
              <a:t>Then you have to give detailed description of the incident happened with you.</a:t>
            </a:r>
            <a:endParaRPr lang="en-US" sz="1400" dirty="0"/>
          </a:p>
          <a:p>
            <a:r>
              <a:rPr lang="en-US" sz="1400" dirty="0"/>
              <a:t>Also , you can attach file/photo with the complaint or any proof you have.</a:t>
            </a:r>
            <a:endParaRPr lang="en-US" sz="1400" dirty="0"/>
          </a:p>
          <a:p>
            <a:r>
              <a:rPr lang="en-US" sz="1400" dirty="0"/>
              <a:t>After doing all this, you will receive an auto generated mail for successful</a:t>
            </a:r>
            <a:endParaRPr lang="en-US" sz="1400" dirty="0"/>
          </a:p>
          <a:p>
            <a:pPr marL="0" indent="0">
              <a:buNone/>
            </a:pPr>
            <a:r>
              <a:rPr lang="en-US" sz="1400" dirty="0"/>
              <a:t>     Registration of your complaint.</a:t>
            </a:r>
            <a:endParaRPr lang="en-US" sz="1400" dirty="0"/>
          </a:p>
          <a:p>
            <a:pPr marL="0" indent="0">
              <a:buNone/>
            </a:pPr>
            <a:r>
              <a:rPr lang="en-US" sz="1800" dirty="0"/>
              <a:t>     </a:t>
            </a:r>
            <a:endParaRPr lang="en-US" sz="1800" dirty="0"/>
          </a:p>
          <a:p>
            <a:endParaRPr lang="en-IN"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401" y="2455736"/>
            <a:ext cx="6781198" cy="3636335"/>
          </a:xfrm>
          <a:prstGeom prst="rect">
            <a:avLst/>
          </a:prstGeom>
        </p:spPr>
      </p:pic>
      <p:sp>
        <p:nvSpPr>
          <p:cNvPr id="8" name="TextBox 7"/>
          <p:cNvSpPr txBox="1"/>
          <p:nvPr/>
        </p:nvSpPr>
        <p:spPr>
          <a:xfrm>
            <a:off x="4410635" y="765929"/>
            <a:ext cx="3048000" cy="584775"/>
          </a:xfrm>
          <a:prstGeom prst="rect">
            <a:avLst/>
          </a:prstGeom>
          <a:noFill/>
        </p:spPr>
        <p:txBody>
          <a:bodyPr wrap="square" rtlCol="0">
            <a:spAutoFit/>
          </a:bodyPr>
          <a:lstStyle/>
          <a:p>
            <a:r>
              <a:rPr lang="en-US" sz="3200" b="1" dirty="0">
                <a:latin typeface="+mj-lt"/>
              </a:rPr>
              <a:t>HOMEPAGE</a:t>
            </a:r>
            <a:endParaRPr lang="en-IN" sz="3200" b="1" dirty="0">
              <a:latin typeface="+mj-lt"/>
            </a:endParaRPr>
          </a:p>
        </p:txBody>
      </p:sp>
      <p:sp>
        <p:nvSpPr>
          <p:cNvPr id="2" name="TextBox 1"/>
          <p:cNvSpPr txBox="1"/>
          <p:nvPr/>
        </p:nvSpPr>
        <p:spPr>
          <a:xfrm>
            <a:off x="2590801" y="1058316"/>
            <a:ext cx="7871012" cy="1169551"/>
          </a:xfrm>
          <a:prstGeom prst="rect">
            <a:avLst/>
          </a:prstGeom>
          <a:noFill/>
        </p:spPr>
        <p:txBody>
          <a:bodyPr wrap="square" rtlCol="0">
            <a:spAutoFit/>
          </a:bodyPr>
          <a:lstStyle/>
          <a:p>
            <a:pPr>
              <a:buClrTx/>
              <a:buFont typeface="+mj-lt"/>
              <a:buAutoNum type="arabicPeriod"/>
            </a:pPr>
            <a:endParaRPr lang="en-US" sz="1400" dirty="0"/>
          </a:p>
          <a:p>
            <a:pPr>
              <a:buClrTx/>
              <a:buFont typeface="+mj-lt"/>
              <a:buAutoNum type="arabicPeriod"/>
            </a:pPr>
            <a:endParaRPr lang="en-US" sz="1400" dirty="0"/>
          </a:p>
          <a:p>
            <a:pPr>
              <a:buClrTx/>
              <a:buFont typeface="+mj-lt"/>
              <a:buAutoNum type="arabicPeriod"/>
            </a:pPr>
            <a:r>
              <a:rPr lang="en-US" sz="1400" dirty="0"/>
              <a:t> Registering a complaint, first you have to create a account.</a:t>
            </a:r>
            <a:endParaRPr lang="en-US" sz="1400" dirty="0"/>
          </a:p>
          <a:p>
            <a:pPr>
              <a:buClrTx/>
              <a:buFont typeface="+mj-lt"/>
              <a:buAutoNum type="arabicPeriod"/>
            </a:pPr>
            <a:r>
              <a:rPr lang="en-US" sz="1400" dirty="0"/>
              <a:t>After registering , you can login using your id and password and register a complaint.</a:t>
            </a:r>
            <a:endParaRPr lang="en-US" sz="1400" dirty="0"/>
          </a:p>
          <a:p>
            <a:pPr marL="0" indent="0">
              <a:buClrTx/>
              <a:buNone/>
            </a:pPr>
            <a:endParaRPr lang="en-IN"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sp>
        <p:nvSpPr>
          <p:cNvPr id="2" name="Title 1"/>
          <p:cNvSpPr>
            <a:spLocks noGrp="1"/>
          </p:cNvSpPr>
          <p:nvPr>
            <p:ph type="title"/>
          </p:nvPr>
        </p:nvSpPr>
        <p:spPr>
          <a:xfrm>
            <a:off x="1797665" y="1102659"/>
            <a:ext cx="8596668" cy="766713"/>
          </a:xfrm>
        </p:spPr>
        <p:txBody>
          <a:bodyPr>
            <a:normAutofit/>
          </a:bodyPr>
          <a:lstStyle/>
          <a:p>
            <a:pPr marL="342900" indent="-342900">
              <a:buFont typeface="Arial" panose="020B0604020202020204" pitchFamily="34" charset="0"/>
              <a:buChar char="•"/>
            </a:pPr>
            <a:r>
              <a:rPr lang="en-US" sz="2000" dirty="0">
                <a:solidFill>
                  <a:schemeClr val="tx1"/>
                </a:solidFill>
                <a:latin typeface="+mn-lt"/>
                <a:cs typeface="Arial" panose="020B0604020202020204" pitchFamily="34" charset="0"/>
              </a:rPr>
              <a:t>Once the user logs in, this page appears</a:t>
            </a:r>
            <a:endParaRPr lang="en-IN" sz="2000" dirty="0">
              <a:solidFill>
                <a:schemeClr val="tx1"/>
              </a:solidFill>
              <a:latin typeface="+mn-lt"/>
              <a:cs typeface="Arial" panose="020B06040202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57010" y="2438401"/>
            <a:ext cx="6277979" cy="3738282"/>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0332" y="2456328"/>
            <a:ext cx="5831336" cy="3747295"/>
          </a:xfrm>
        </p:spPr>
      </p:pic>
      <p:sp>
        <p:nvSpPr>
          <p:cNvPr id="2" name="TextBox 1"/>
          <p:cNvSpPr txBox="1"/>
          <p:nvPr/>
        </p:nvSpPr>
        <p:spPr>
          <a:xfrm>
            <a:off x="3917578" y="1328554"/>
            <a:ext cx="5593976" cy="400110"/>
          </a:xfrm>
          <a:prstGeom prst="rect">
            <a:avLst/>
          </a:prstGeom>
          <a:noFill/>
        </p:spPr>
        <p:txBody>
          <a:bodyPr wrap="square" rtlCol="0">
            <a:spAutoFit/>
          </a:bodyPr>
          <a:lstStyle/>
          <a:p>
            <a:pPr marL="285750" indent="-285750">
              <a:buFont typeface="Arial" panose="020B0604020202020204" pitchFamily="34" charset="0"/>
              <a:buChar char="•"/>
            </a:pPr>
            <a:r>
              <a:rPr lang="en-IN" sz="2000" dirty="0"/>
              <a:t>The user needs to fill in the required details</a:t>
            </a:r>
            <a:endParaRPr lang="en-IN"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73741" y="600634"/>
            <a:ext cx="11044517" cy="5665695"/>
          </a:xfrm>
          <a:prstGeom prst="rect">
            <a:avLst/>
          </a:prstGeom>
        </p:spPr>
      </p:pic>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46321" y="2545976"/>
            <a:ext cx="6479823" cy="3594850"/>
          </a:xfrm>
          <a:ln>
            <a:solidFill>
              <a:srgbClr val="E3DFE3"/>
            </a:solidFill>
          </a:ln>
        </p:spPr>
      </p:pic>
      <p:sp>
        <p:nvSpPr>
          <p:cNvPr id="11" name="Oval 10"/>
          <p:cNvSpPr/>
          <p:nvPr/>
        </p:nvSpPr>
        <p:spPr>
          <a:xfrm>
            <a:off x="4886349" y="2545979"/>
            <a:ext cx="2599766" cy="114748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p:cNvSpPr txBox="1"/>
          <p:nvPr/>
        </p:nvSpPr>
        <p:spPr>
          <a:xfrm>
            <a:off x="2946321" y="1335741"/>
            <a:ext cx="6479823" cy="646331"/>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tx1"/>
                </a:solidFill>
                <a:latin typeface="+mn-lt"/>
                <a:ea typeface="+mn-ea"/>
                <a:cs typeface="+mn-cs"/>
              </a:rPr>
              <a:t>After your complaint has been successfully registered.</a:t>
            </a:r>
            <a:endParaRPr lang="en-IN" dirty="0"/>
          </a:p>
          <a:p>
            <a:pPr marL="285750" indent="-285750">
              <a:buFont typeface="Arial" panose="020B0604020202020204" pitchFamily="34" charset="0"/>
              <a:buChar char="•"/>
            </a:pPr>
            <a:r>
              <a:rPr lang="en-US" sz="1800" dirty="0"/>
              <a:t>You will see a popup window showing ‘complaint filed successfully.</a:t>
            </a:r>
            <a:endParaRPr lang="en-US" sz="1800" dirty="0"/>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image" Target="../media/image5.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TM02900743[[fn=Organic]]</Template>
  <TotalTime>0</TotalTime>
  <Words>5301</Words>
  <Application>WPS Presentation</Application>
  <PresentationFormat>Widescreen</PresentationFormat>
  <Paragraphs>131</Paragraphs>
  <Slides>16</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16</vt:i4>
      </vt:variant>
    </vt:vector>
  </HeadingPairs>
  <TitlesOfParts>
    <vt:vector size="27" baseType="lpstr">
      <vt:lpstr>Arial</vt:lpstr>
      <vt:lpstr>SimSun</vt:lpstr>
      <vt:lpstr>Wingdings</vt:lpstr>
      <vt:lpstr>Arial</vt:lpstr>
      <vt:lpstr>Calibri</vt:lpstr>
      <vt:lpstr>Söhne</vt:lpstr>
      <vt:lpstr>Garamond</vt:lpstr>
      <vt:lpstr>Microsoft YaHei</vt:lpstr>
      <vt:lpstr>Arial Unicode MS</vt:lpstr>
      <vt:lpstr>Segoe Print</vt:lpstr>
      <vt:lpstr>Organic</vt:lpstr>
      <vt:lpstr>SWAMI VIVEKANANDA INSTITUTE OF MODERN STUDIES</vt:lpstr>
      <vt:lpstr>PowerPoint 演示文稿</vt:lpstr>
      <vt:lpstr>CONTENTS</vt:lpstr>
      <vt:lpstr>ACKNOWLEDGEMENT</vt:lpstr>
      <vt:lpstr>INTRODUCTION</vt:lpstr>
      <vt:lpstr>PowerPoint 演示文稿</vt:lpstr>
      <vt:lpstr>Once the user logs in, this page appears</vt:lpstr>
      <vt:lpstr>PowerPoint 演示文稿</vt:lpstr>
      <vt:lpstr>PowerPoint 演示文稿</vt:lpstr>
      <vt:lpstr>PowerPoint 演示文稿</vt:lpstr>
      <vt:lpstr>PowerPoint 演示文稿</vt:lpstr>
      <vt:lpstr>PowerPoint 演示文稿</vt:lpstr>
      <vt:lpstr>PowerPoint 演示文稿</vt:lpstr>
      <vt:lpstr>PROJECT LINK (GitHub)</vt:lpstr>
      <vt:lpstr>PROGRAMMING LANGUAGES USED</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Swami Vivekananda institute of Modern studies</dc:title>
  <dc:creator>ABHISHEK KUMAR</dc:creator>
  <cp:lastModifiedBy>Suman Adhikary</cp:lastModifiedBy>
  <cp:revision>7</cp:revision>
  <dcterms:created xsi:type="dcterms:W3CDTF">2023-11-23T19:02:00Z</dcterms:created>
  <dcterms:modified xsi:type="dcterms:W3CDTF">2023-12-05T05:17:57Z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CA38211581D94C60A9C85A856F3CAC1A_13</vt:lpwstr>
  </property>
  <property fmtid="{D5CDD505-2E9C-101B-9397-08002B2CF9AE}" pid="3" name="KSOProductBuildVer">
    <vt:lpwstr>1033-12.2.0.13306</vt:lpwstr>
  </property>
</Properties>
</file>

<file path=docProps/thumbnail.jpeg>
</file>